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74" r:id="rId3"/>
    <p:sldId id="258" r:id="rId4"/>
    <p:sldId id="275" r:id="rId5"/>
    <p:sldId id="257" r:id="rId6"/>
    <p:sldId id="269" r:id="rId7"/>
    <p:sldId id="267" r:id="rId8"/>
    <p:sldId id="281" r:id="rId9"/>
    <p:sldId id="279" r:id="rId10"/>
    <p:sldId id="268" r:id="rId11"/>
    <p:sldId id="280" r:id="rId12"/>
    <p:sldId id="282" r:id="rId13"/>
    <p:sldId id="273" r:id="rId14"/>
    <p:sldId id="278" r:id="rId15"/>
    <p:sldId id="276" r:id="rId16"/>
    <p:sldId id="27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4660"/>
  </p:normalViewPr>
  <p:slideViewPr>
    <p:cSldViewPr snapToGrid="0">
      <p:cViewPr varScale="1">
        <p:scale>
          <a:sx n="84" d="100"/>
          <a:sy n="84" d="100"/>
        </p:scale>
        <p:origin x="874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561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36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7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2220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2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647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00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754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55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58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42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74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30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67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755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6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8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DAE99C9-C2B5-4E03-8678-CE510312BA61}" type="datetimeFigureOut">
              <a:rPr lang="en-IN" smtClean="0"/>
              <a:t>06-12-2016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F29A9-B6EC-4C6D-BEEB-D3BA22F98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404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555" y="110705"/>
            <a:ext cx="8825658" cy="3329581"/>
          </a:xfrm>
        </p:spPr>
        <p:txBody>
          <a:bodyPr/>
          <a:lstStyle/>
          <a:p>
            <a:r>
              <a:rPr lang="en-IN" dirty="0" smtClean="0"/>
              <a:t>Gesture Controlled </a:t>
            </a:r>
            <a:r>
              <a:rPr lang="en-IN" dirty="0"/>
              <a:t>T</a:t>
            </a:r>
            <a:r>
              <a:rPr lang="en-IN" dirty="0" smtClean="0"/>
              <a:t>oy Car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4713" y="3916392"/>
            <a:ext cx="4042295" cy="2386642"/>
          </a:xfrm>
        </p:spPr>
        <p:txBody>
          <a:bodyPr>
            <a:normAutofit/>
          </a:bodyPr>
          <a:lstStyle/>
          <a:p>
            <a:r>
              <a:rPr lang="en-IN" dirty="0" err="1" smtClean="0"/>
              <a:t>Onkar</a:t>
            </a:r>
            <a:r>
              <a:rPr lang="en-IN" dirty="0" smtClean="0"/>
              <a:t> </a:t>
            </a:r>
            <a:r>
              <a:rPr lang="en-IN" dirty="0" err="1" smtClean="0"/>
              <a:t>randive</a:t>
            </a:r>
            <a:endParaRPr lang="en-IN" dirty="0" smtClean="0"/>
          </a:p>
          <a:p>
            <a:r>
              <a:rPr lang="en-IN" dirty="0" smtClean="0"/>
              <a:t>Saurabh Deshpande</a:t>
            </a:r>
          </a:p>
          <a:p>
            <a:r>
              <a:rPr lang="en-IN" dirty="0" err="1" smtClean="0"/>
              <a:t>Devang</a:t>
            </a:r>
            <a:r>
              <a:rPr lang="en-IN" dirty="0" smtClean="0"/>
              <a:t> </a:t>
            </a:r>
            <a:r>
              <a:rPr lang="en-IN" dirty="0" err="1" smtClean="0"/>
              <a:t>motwani</a:t>
            </a:r>
            <a:endParaRPr lang="en-IN" dirty="0" smtClean="0"/>
          </a:p>
          <a:p>
            <a:r>
              <a:rPr lang="en-IN" dirty="0" smtClean="0"/>
              <a:t>Siva </a:t>
            </a:r>
            <a:r>
              <a:rPr lang="en-IN" dirty="0" err="1" smtClean="0"/>
              <a:t>shashank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8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1104181" y="1052422"/>
            <a:ext cx="10575985" cy="552090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451" y="268486"/>
            <a:ext cx="10716872" cy="1400530"/>
          </a:xfrm>
        </p:spPr>
        <p:txBody>
          <a:bodyPr/>
          <a:lstStyle/>
          <a:p>
            <a:r>
              <a:rPr lang="en-IN" sz="3800" dirty="0" smtClean="0"/>
              <a:t>Interfacing of Receiver module with H-bridge</a:t>
            </a:r>
            <a:endParaRPr lang="en-IN" sz="3800" dirty="0"/>
          </a:p>
        </p:txBody>
      </p:sp>
      <p:sp>
        <p:nvSpPr>
          <p:cNvPr id="28" name="Rounded Rectangle 27"/>
          <p:cNvSpPr/>
          <p:nvPr/>
        </p:nvSpPr>
        <p:spPr>
          <a:xfrm>
            <a:off x="1402080" y="1713398"/>
            <a:ext cx="3707426" cy="29926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2207268" y="1855980"/>
            <a:ext cx="20970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/>
              <a:t>Receiver module</a:t>
            </a:r>
            <a:endParaRPr lang="en-IN" dirty="0"/>
          </a:p>
        </p:txBody>
      </p:sp>
      <p:sp>
        <p:nvSpPr>
          <p:cNvPr id="17" name="Rounded Rectangle 16"/>
          <p:cNvSpPr/>
          <p:nvPr/>
        </p:nvSpPr>
        <p:spPr>
          <a:xfrm>
            <a:off x="6385359" y="1713398"/>
            <a:ext cx="2811981" cy="480917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213306" y="1836688"/>
            <a:ext cx="11560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/>
              <a:t>H-bridge</a:t>
            </a:r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 flipH="1">
            <a:off x="601980" y="1912628"/>
            <a:ext cx="1299707" cy="1130899"/>
            <a:chOff x="9414019" y="1979058"/>
            <a:chExt cx="1258277" cy="1130899"/>
          </a:xfrm>
        </p:grpSpPr>
        <p:sp>
          <p:nvSpPr>
            <p:cNvPr id="21" name="Flowchart: Merge 20"/>
            <p:cNvSpPr/>
            <p:nvPr/>
          </p:nvSpPr>
          <p:spPr>
            <a:xfrm>
              <a:off x="10328419" y="1979058"/>
              <a:ext cx="343877" cy="297850"/>
            </a:xfrm>
            <a:prstGeom prst="flowChartMerg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2" name="Straight Connector 21"/>
            <p:cNvCxnSpPr>
              <a:stCxn id="21" idx="2"/>
            </p:cNvCxnSpPr>
            <p:nvPr/>
          </p:nvCxnSpPr>
          <p:spPr>
            <a:xfrm flipH="1">
              <a:off x="10500357" y="2276908"/>
              <a:ext cx="1" cy="8201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414019" y="3097057"/>
              <a:ext cx="1086338" cy="1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674772" y="2408692"/>
            <a:ext cx="434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D0</a:t>
            </a:r>
            <a:endParaRPr lang="en-IN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4674772" y="2731857"/>
            <a:ext cx="434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D1</a:t>
            </a:r>
            <a:endParaRPr lang="en-IN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4674772" y="3044777"/>
            <a:ext cx="434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D2</a:t>
            </a:r>
            <a:endParaRPr lang="en-IN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4674772" y="3367940"/>
            <a:ext cx="434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D3</a:t>
            </a:r>
            <a:endParaRPr lang="en-IN" sz="1500" dirty="0"/>
          </a:p>
        </p:txBody>
      </p:sp>
      <p:sp>
        <p:nvSpPr>
          <p:cNvPr id="41" name="Rounded Rectangle 40"/>
          <p:cNvSpPr/>
          <p:nvPr/>
        </p:nvSpPr>
        <p:spPr>
          <a:xfrm>
            <a:off x="2293620" y="2618115"/>
            <a:ext cx="1395984" cy="8508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Decoder</a:t>
            </a:r>
            <a:endParaRPr lang="en-IN" dirty="0"/>
          </a:p>
        </p:txBody>
      </p:sp>
      <p:sp>
        <p:nvSpPr>
          <p:cNvPr id="42" name="Right Arrow 41"/>
          <p:cNvSpPr/>
          <p:nvPr/>
        </p:nvSpPr>
        <p:spPr>
          <a:xfrm>
            <a:off x="1402080" y="2822724"/>
            <a:ext cx="8915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ight Arrow 42"/>
          <p:cNvSpPr/>
          <p:nvPr/>
        </p:nvSpPr>
        <p:spPr>
          <a:xfrm>
            <a:off x="3708575" y="2801211"/>
            <a:ext cx="96619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Lightning Bolt 43"/>
          <p:cNvSpPr/>
          <p:nvPr/>
        </p:nvSpPr>
        <p:spPr>
          <a:xfrm>
            <a:off x="407184" y="1600208"/>
            <a:ext cx="194796" cy="31242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ounded Rectangle 2"/>
          <p:cNvSpPr/>
          <p:nvPr/>
        </p:nvSpPr>
        <p:spPr>
          <a:xfrm>
            <a:off x="10081258" y="2927658"/>
            <a:ext cx="1470660" cy="1451291"/>
          </a:xfrm>
          <a:custGeom>
            <a:avLst/>
            <a:gdLst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660" h="1451291">
                <a:moveTo>
                  <a:pt x="0" y="241887"/>
                </a:moveTo>
                <a:cubicBezTo>
                  <a:pt x="0" y="108296"/>
                  <a:pt x="108296" y="0"/>
                  <a:pt x="241887" y="0"/>
                </a:cubicBezTo>
                <a:lnTo>
                  <a:pt x="1228773" y="0"/>
                </a:lnTo>
                <a:cubicBezTo>
                  <a:pt x="1362364" y="0"/>
                  <a:pt x="1470660" y="108296"/>
                  <a:pt x="1470660" y="241887"/>
                </a:cubicBezTo>
                <a:lnTo>
                  <a:pt x="1470660" y="1209404"/>
                </a:lnTo>
                <a:cubicBezTo>
                  <a:pt x="1470660" y="1342995"/>
                  <a:pt x="1362364" y="1451291"/>
                  <a:pt x="1228773" y="1451291"/>
                </a:cubicBezTo>
                <a:lnTo>
                  <a:pt x="241887" y="1451291"/>
                </a:lnTo>
                <a:cubicBezTo>
                  <a:pt x="108296" y="1451291"/>
                  <a:pt x="0" y="1342995"/>
                  <a:pt x="0" y="1209404"/>
                </a:cubicBezTo>
                <a:lnTo>
                  <a:pt x="0" y="241887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/>
          <p:cNvSpPr txBox="1"/>
          <p:nvPr/>
        </p:nvSpPr>
        <p:spPr>
          <a:xfrm>
            <a:off x="10367586" y="3025275"/>
            <a:ext cx="898003" cy="323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500" dirty="0" smtClean="0"/>
              <a:t>Motor 1</a:t>
            </a:r>
            <a:endParaRPr lang="en-IN" sz="1500" dirty="0"/>
          </a:p>
        </p:txBody>
      </p:sp>
      <p:sp>
        <p:nvSpPr>
          <p:cNvPr id="48" name="TextBox 47"/>
          <p:cNvSpPr txBox="1"/>
          <p:nvPr/>
        </p:nvSpPr>
        <p:spPr>
          <a:xfrm>
            <a:off x="8530170" y="3550942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OUT1</a:t>
            </a:r>
            <a:endParaRPr lang="en-IN" sz="1500" dirty="0"/>
          </a:p>
        </p:txBody>
      </p:sp>
      <p:sp>
        <p:nvSpPr>
          <p:cNvPr id="49" name="TextBox 48"/>
          <p:cNvSpPr txBox="1"/>
          <p:nvPr/>
        </p:nvSpPr>
        <p:spPr>
          <a:xfrm>
            <a:off x="8530170" y="3853492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OUT2</a:t>
            </a:r>
            <a:endParaRPr lang="en-IN" sz="1500" dirty="0"/>
          </a:p>
        </p:txBody>
      </p:sp>
      <p:sp>
        <p:nvSpPr>
          <p:cNvPr id="50" name="TextBox 49"/>
          <p:cNvSpPr txBox="1"/>
          <p:nvPr/>
        </p:nvSpPr>
        <p:spPr>
          <a:xfrm>
            <a:off x="8530170" y="5398639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OUT3</a:t>
            </a:r>
            <a:endParaRPr lang="en-IN" sz="1500" dirty="0"/>
          </a:p>
        </p:txBody>
      </p:sp>
      <p:sp>
        <p:nvSpPr>
          <p:cNvPr id="51" name="TextBox 50"/>
          <p:cNvSpPr txBox="1"/>
          <p:nvPr/>
        </p:nvSpPr>
        <p:spPr>
          <a:xfrm>
            <a:off x="8530170" y="5701516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OUT4</a:t>
            </a:r>
            <a:endParaRPr lang="en-IN" sz="1500" dirty="0"/>
          </a:p>
        </p:txBody>
      </p:sp>
      <p:cxnSp>
        <p:nvCxnSpPr>
          <p:cNvPr id="33" name="Straight Arrow Connector 32"/>
          <p:cNvCxnSpPr>
            <a:stCxn id="48" idx="3"/>
          </p:cNvCxnSpPr>
          <p:nvPr/>
        </p:nvCxnSpPr>
        <p:spPr>
          <a:xfrm flipV="1">
            <a:off x="9197340" y="3712198"/>
            <a:ext cx="883918" cy="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3"/>
          </p:cNvCxnSpPr>
          <p:nvPr/>
        </p:nvCxnSpPr>
        <p:spPr>
          <a:xfrm flipV="1">
            <a:off x="9197340" y="4014792"/>
            <a:ext cx="883918" cy="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2"/>
          <p:cNvSpPr/>
          <p:nvPr/>
        </p:nvSpPr>
        <p:spPr>
          <a:xfrm>
            <a:off x="10081258" y="4851493"/>
            <a:ext cx="1470660" cy="1451291"/>
          </a:xfrm>
          <a:custGeom>
            <a:avLst/>
            <a:gdLst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660" h="1451291">
                <a:moveTo>
                  <a:pt x="0" y="241887"/>
                </a:moveTo>
                <a:cubicBezTo>
                  <a:pt x="0" y="108296"/>
                  <a:pt x="108296" y="0"/>
                  <a:pt x="241887" y="0"/>
                </a:cubicBezTo>
                <a:lnTo>
                  <a:pt x="1228773" y="0"/>
                </a:lnTo>
                <a:cubicBezTo>
                  <a:pt x="1362364" y="0"/>
                  <a:pt x="1470660" y="108296"/>
                  <a:pt x="1470660" y="241887"/>
                </a:cubicBezTo>
                <a:lnTo>
                  <a:pt x="1470660" y="1209404"/>
                </a:lnTo>
                <a:cubicBezTo>
                  <a:pt x="1470660" y="1342995"/>
                  <a:pt x="1362364" y="1451291"/>
                  <a:pt x="1228773" y="1451291"/>
                </a:cubicBezTo>
                <a:lnTo>
                  <a:pt x="241887" y="1451291"/>
                </a:lnTo>
                <a:cubicBezTo>
                  <a:pt x="108296" y="1451291"/>
                  <a:pt x="0" y="1342995"/>
                  <a:pt x="0" y="1209404"/>
                </a:cubicBezTo>
                <a:lnTo>
                  <a:pt x="0" y="241887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10367586" y="4913206"/>
            <a:ext cx="898003" cy="323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500" dirty="0" smtClean="0"/>
              <a:t>Motor 2</a:t>
            </a:r>
            <a:endParaRPr lang="en-IN" sz="1500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9197340" y="5547169"/>
            <a:ext cx="883918" cy="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197340" y="5849763"/>
            <a:ext cx="883918" cy="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ounded Rectangle 2"/>
          <p:cNvSpPr/>
          <p:nvPr/>
        </p:nvSpPr>
        <p:spPr>
          <a:xfrm>
            <a:off x="2677478" y="4913206"/>
            <a:ext cx="2062193" cy="1451291"/>
          </a:xfrm>
          <a:custGeom>
            <a:avLst/>
            <a:gdLst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  <a:gd name="connsiteX0" fmla="*/ 0 w 1470660"/>
              <a:gd name="connsiteY0" fmla="*/ 241887 h 1451291"/>
              <a:gd name="connsiteX1" fmla="*/ 241887 w 1470660"/>
              <a:gd name="connsiteY1" fmla="*/ 0 h 1451291"/>
              <a:gd name="connsiteX2" fmla="*/ 1228773 w 1470660"/>
              <a:gd name="connsiteY2" fmla="*/ 0 h 1451291"/>
              <a:gd name="connsiteX3" fmla="*/ 1470660 w 1470660"/>
              <a:gd name="connsiteY3" fmla="*/ 241887 h 1451291"/>
              <a:gd name="connsiteX4" fmla="*/ 1470660 w 1470660"/>
              <a:gd name="connsiteY4" fmla="*/ 1209404 h 1451291"/>
              <a:gd name="connsiteX5" fmla="*/ 1228773 w 1470660"/>
              <a:gd name="connsiteY5" fmla="*/ 1451291 h 1451291"/>
              <a:gd name="connsiteX6" fmla="*/ 241887 w 1470660"/>
              <a:gd name="connsiteY6" fmla="*/ 1451291 h 1451291"/>
              <a:gd name="connsiteX7" fmla="*/ 0 w 1470660"/>
              <a:gd name="connsiteY7" fmla="*/ 1209404 h 1451291"/>
              <a:gd name="connsiteX8" fmla="*/ 0 w 1470660"/>
              <a:gd name="connsiteY8" fmla="*/ 241887 h 145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0660" h="1451291">
                <a:moveTo>
                  <a:pt x="0" y="241887"/>
                </a:moveTo>
                <a:cubicBezTo>
                  <a:pt x="0" y="108296"/>
                  <a:pt x="108296" y="0"/>
                  <a:pt x="241887" y="0"/>
                </a:cubicBezTo>
                <a:lnTo>
                  <a:pt x="1228773" y="0"/>
                </a:lnTo>
                <a:cubicBezTo>
                  <a:pt x="1362364" y="0"/>
                  <a:pt x="1470660" y="108296"/>
                  <a:pt x="1470660" y="241887"/>
                </a:cubicBezTo>
                <a:lnTo>
                  <a:pt x="1470660" y="1209404"/>
                </a:lnTo>
                <a:cubicBezTo>
                  <a:pt x="1470660" y="1342995"/>
                  <a:pt x="1362364" y="1451291"/>
                  <a:pt x="1228773" y="1451291"/>
                </a:cubicBezTo>
                <a:lnTo>
                  <a:pt x="241887" y="1451291"/>
                </a:lnTo>
                <a:cubicBezTo>
                  <a:pt x="108296" y="1451291"/>
                  <a:pt x="0" y="1342995"/>
                  <a:pt x="0" y="1209404"/>
                </a:cubicBezTo>
                <a:lnTo>
                  <a:pt x="0" y="24188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/>
          <p:cNvSpPr txBox="1"/>
          <p:nvPr/>
        </p:nvSpPr>
        <p:spPr>
          <a:xfrm>
            <a:off x="2881103" y="5029181"/>
            <a:ext cx="1654942" cy="3231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500" dirty="0" smtClean="0"/>
              <a:t>External battery</a:t>
            </a:r>
            <a:endParaRPr lang="en-IN" sz="1500" dirty="0"/>
          </a:p>
        </p:txBody>
      </p:sp>
      <p:sp>
        <p:nvSpPr>
          <p:cNvPr id="58" name="TextBox 57"/>
          <p:cNvSpPr txBox="1"/>
          <p:nvPr/>
        </p:nvSpPr>
        <p:spPr>
          <a:xfrm>
            <a:off x="4060772" y="5463934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+</a:t>
            </a:r>
            <a:r>
              <a:rPr lang="en-IN" sz="1500" dirty="0"/>
              <a:t>9</a:t>
            </a:r>
            <a:r>
              <a:rPr lang="en-IN" sz="1500" dirty="0" smtClean="0"/>
              <a:t>V</a:t>
            </a:r>
            <a:endParaRPr lang="en-IN" sz="1500" dirty="0"/>
          </a:p>
        </p:txBody>
      </p:sp>
      <p:sp>
        <p:nvSpPr>
          <p:cNvPr id="59" name="TextBox 58"/>
          <p:cNvSpPr txBox="1"/>
          <p:nvPr/>
        </p:nvSpPr>
        <p:spPr>
          <a:xfrm>
            <a:off x="4097388" y="5787099"/>
            <a:ext cx="638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GND</a:t>
            </a:r>
            <a:endParaRPr lang="en-IN" sz="1500" dirty="0"/>
          </a:p>
        </p:txBody>
      </p:sp>
      <p:sp>
        <p:nvSpPr>
          <p:cNvPr id="60" name="TextBox 59"/>
          <p:cNvSpPr txBox="1"/>
          <p:nvPr/>
        </p:nvSpPr>
        <p:spPr>
          <a:xfrm>
            <a:off x="6388050" y="5463934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+</a:t>
            </a:r>
            <a:r>
              <a:rPr lang="en-IN" sz="1500" dirty="0"/>
              <a:t>9</a:t>
            </a:r>
            <a:r>
              <a:rPr lang="en-IN" sz="1500" dirty="0" smtClean="0"/>
              <a:t>V</a:t>
            </a:r>
            <a:endParaRPr lang="en-IN" sz="1500" dirty="0"/>
          </a:p>
        </p:txBody>
      </p:sp>
      <p:sp>
        <p:nvSpPr>
          <p:cNvPr id="61" name="TextBox 60"/>
          <p:cNvSpPr txBox="1"/>
          <p:nvPr/>
        </p:nvSpPr>
        <p:spPr>
          <a:xfrm>
            <a:off x="6394186" y="5787099"/>
            <a:ext cx="638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GND</a:t>
            </a:r>
            <a:endParaRPr lang="en-IN" sz="1500" dirty="0"/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>
          <a:xfrm>
            <a:off x="4755967" y="5621542"/>
            <a:ext cx="1632083" cy="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9" idx="3"/>
            <a:endCxn id="61" idx="1"/>
          </p:cNvCxnSpPr>
          <p:nvPr/>
        </p:nvCxnSpPr>
        <p:spPr>
          <a:xfrm>
            <a:off x="4735704" y="5948682"/>
            <a:ext cx="1658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94186" y="4055784"/>
            <a:ext cx="638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GND</a:t>
            </a:r>
            <a:endParaRPr lang="en-IN" sz="1500" dirty="0"/>
          </a:p>
        </p:txBody>
      </p:sp>
      <p:sp>
        <p:nvSpPr>
          <p:cNvPr id="67" name="TextBox 66"/>
          <p:cNvSpPr txBox="1"/>
          <p:nvPr/>
        </p:nvSpPr>
        <p:spPr>
          <a:xfrm>
            <a:off x="6389477" y="3794821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+5V</a:t>
            </a:r>
            <a:endParaRPr lang="en-IN" sz="1500" dirty="0"/>
          </a:p>
        </p:txBody>
      </p:sp>
      <p:sp>
        <p:nvSpPr>
          <p:cNvPr id="68" name="TextBox 67"/>
          <p:cNvSpPr txBox="1"/>
          <p:nvPr/>
        </p:nvSpPr>
        <p:spPr>
          <a:xfrm>
            <a:off x="4468486" y="4050654"/>
            <a:ext cx="6369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 smtClean="0"/>
              <a:t>GND</a:t>
            </a:r>
            <a:endParaRPr lang="en-IN" sz="1500" dirty="0"/>
          </a:p>
        </p:txBody>
      </p:sp>
      <p:sp>
        <p:nvSpPr>
          <p:cNvPr id="69" name="TextBox 68"/>
          <p:cNvSpPr txBox="1"/>
          <p:nvPr/>
        </p:nvSpPr>
        <p:spPr>
          <a:xfrm>
            <a:off x="4564107" y="3789691"/>
            <a:ext cx="543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+5V</a:t>
            </a:r>
            <a:endParaRPr lang="en-IN" sz="1500" dirty="0"/>
          </a:p>
        </p:txBody>
      </p:sp>
      <p:cxnSp>
        <p:nvCxnSpPr>
          <p:cNvPr id="70" name="Straight Arrow Connector 69"/>
          <p:cNvCxnSpPr>
            <a:stCxn id="67" idx="1"/>
            <a:endCxn id="69" idx="3"/>
          </p:cNvCxnSpPr>
          <p:nvPr/>
        </p:nvCxnSpPr>
        <p:spPr>
          <a:xfrm flipH="1" flipV="1">
            <a:off x="5107846" y="3951274"/>
            <a:ext cx="1281631" cy="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6" idx="1"/>
            <a:endCxn id="68" idx="3"/>
          </p:cNvCxnSpPr>
          <p:nvPr/>
        </p:nvCxnSpPr>
        <p:spPr>
          <a:xfrm flipH="1" flipV="1">
            <a:off x="5105400" y="4212237"/>
            <a:ext cx="1288786" cy="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381766" y="2408210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IN1</a:t>
            </a:r>
            <a:endParaRPr lang="en-IN" sz="1500" dirty="0"/>
          </a:p>
        </p:txBody>
      </p:sp>
      <p:sp>
        <p:nvSpPr>
          <p:cNvPr id="82" name="TextBox 81"/>
          <p:cNvSpPr txBox="1"/>
          <p:nvPr/>
        </p:nvSpPr>
        <p:spPr>
          <a:xfrm>
            <a:off x="6381766" y="2733446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IN2</a:t>
            </a:r>
            <a:endParaRPr lang="en-IN" sz="1500" dirty="0"/>
          </a:p>
        </p:txBody>
      </p:sp>
      <p:sp>
        <p:nvSpPr>
          <p:cNvPr id="83" name="TextBox 82"/>
          <p:cNvSpPr txBox="1"/>
          <p:nvPr/>
        </p:nvSpPr>
        <p:spPr>
          <a:xfrm>
            <a:off x="6381766" y="3032360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IN3</a:t>
            </a:r>
            <a:endParaRPr lang="en-IN" sz="1500" dirty="0"/>
          </a:p>
        </p:txBody>
      </p:sp>
      <p:sp>
        <p:nvSpPr>
          <p:cNvPr id="84" name="TextBox 83"/>
          <p:cNvSpPr txBox="1"/>
          <p:nvPr/>
        </p:nvSpPr>
        <p:spPr>
          <a:xfrm>
            <a:off x="6381766" y="3367543"/>
            <a:ext cx="478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IN4</a:t>
            </a:r>
            <a:endParaRPr lang="en-IN" sz="1500" dirty="0"/>
          </a:p>
        </p:txBody>
      </p:sp>
      <p:cxnSp>
        <p:nvCxnSpPr>
          <p:cNvPr id="85" name="Straight Arrow Connector 84"/>
          <p:cNvCxnSpPr>
            <a:stCxn id="37" idx="3"/>
            <a:endCxn id="81" idx="1"/>
          </p:cNvCxnSpPr>
          <p:nvPr/>
        </p:nvCxnSpPr>
        <p:spPr>
          <a:xfrm flipV="1">
            <a:off x="5109506" y="2569793"/>
            <a:ext cx="1272260" cy="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2" idx="1"/>
          </p:cNvCxnSpPr>
          <p:nvPr/>
        </p:nvCxnSpPr>
        <p:spPr>
          <a:xfrm flipV="1">
            <a:off x="5124450" y="2895029"/>
            <a:ext cx="1257316" cy="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39" idx="3"/>
            <a:endCxn id="83" idx="1"/>
          </p:cNvCxnSpPr>
          <p:nvPr/>
        </p:nvCxnSpPr>
        <p:spPr>
          <a:xfrm flipV="1">
            <a:off x="5109506" y="3193943"/>
            <a:ext cx="1272260" cy="1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0" idx="3"/>
            <a:endCxn id="84" idx="1"/>
          </p:cNvCxnSpPr>
          <p:nvPr/>
        </p:nvCxnSpPr>
        <p:spPr>
          <a:xfrm flipV="1">
            <a:off x="5109506" y="3529126"/>
            <a:ext cx="1272260" cy="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41277" y="1145764"/>
            <a:ext cx="8963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err="1" smtClean="0"/>
              <a:t>Chasis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8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32" y="1307592"/>
            <a:ext cx="4779264" cy="3584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8848" y="5239512"/>
            <a:ext cx="259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Receiving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6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Software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Code composer studio is used to write and dump the code onto the MSP430</a:t>
            </a:r>
          </a:p>
          <a:p>
            <a:r>
              <a:rPr lang="en-IN" dirty="0" smtClean="0"/>
              <a:t>Proteus – Schematic Design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71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Results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761" y="1923522"/>
            <a:ext cx="8946541" cy="4195481"/>
          </a:xfrm>
        </p:spPr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analog</a:t>
            </a:r>
            <a:r>
              <a:rPr lang="en-IN" dirty="0"/>
              <a:t> values of the accelerometer were successfully acquired and converted to digital values using MSP 430. </a:t>
            </a:r>
            <a:endParaRPr lang="en-IN" dirty="0" smtClean="0"/>
          </a:p>
          <a:p>
            <a:r>
              <a:rPr lang="en-IN" dirty="0"/>
              <a:t>Threshold values were set accordingly for respective directions</a:t>
            </a:r>
            <a:r>
              <a:rPr lang="en-IN" dirty="0" smtClean="0"/>
              <a:t>.</a:t>
            </a:r>
          </a:p>
          <a:p>
            <a:r>
              <a:rPr lang="en-IN" dirty="0"/>
              <a:t>Successful wireless communication was established and 4 bit data was transmitted</a:t>
            </a:r>
            <a:r>
              <a:rPr lang="en-IN" dirty="0" smtClean="0"/>
              <a:t>.</a:t>
            </a:r>
          </a:p>
          <a:p>
            <a:r>
              <a:rPr lang="en-IN" dirty="0"/>
              <a:t>The receiving module received transmitted data successfully which is used to drive the vehicle.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451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4569" y="2049096"/>
            <a:ext cx="3449218" cy="2586913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91988" y="2041647"/>
            <a:ext cx="3389622" cy="25422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6987" y="2041918"/>
            <a:ext cx="3391804" cy="2543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02532" y="2041646"/>
            <a:ext cx="3389626" cy="25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finished the whole project without using a second microcontroller on the receiving module</a:t>
            </a:r>
            <a:r>
              <a:rPr lang="en-IN" dirty="0" smtClean="0"/>
              <a:t>.</a:t>
            </a:r>
          </a:p>
          <a:p>
            <a:r>
              <a:rPr lang="en-IN" dirty="0"/>
              <a:t>The proposed results were </a:t>
            </a:r>
            <a:r>
              <a:rPr lang="en-IN" dirty="0" smtClean="0"/>
              <a:t>achieved.</a:t>
            </a:r>
          </a:p>
          <a:p>
            <a:r>
              <a:rPr lang="en-IN" dirty="0" smtClean="0"/>
              <a:t>Using </a:t>
            </a:r>
            <a:r>
              <a:rPr lang="en-IN" dirty="0"/>
              <a:t>another wireless transmission medium was a backup plan in case the RF transmission failed. Fortunately, data was successfully transferred using RF transmission and there was no need to use the backup plan.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59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4" name="20161206_0136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141311" y="1791307"/>
            <a:ext cx="4309099" cy="35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337" y="2617947"/>
            <a:ext cx="3710229" cy="1400530"/>
          </a:xfrm>
        </p:spPr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5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Convenience </a:t>
            </a:r>
          </a:p>
          <a:p>
            <a:r>
              <a:rPr lang="en-IN" dirty="0" smtClean="0"/>
              <a:t>Fun moving a car with the flick of the wrist</a:t>
            </a:r>
          </a:p>
          <a:p>
            <a:r>
              <a:rPr lang="en-IN" dirty="0" smtClean="0"/>
              <a:t>Reduce complexity of using remote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8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1004" y="146650"/>
            <a:ext cx="396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Block Diagram</a:t>
            </a:r>
            <a:endParaRPr lang="en-IN" sz="32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205337" y="1393523"/>
            <a:ext cx="1859085" cy="2734418"/>
            <a:chOff x="205337" y="793643"/>
            <a:chExt cx="1859085" cy="2734418"/>
          </a:xfrm>
        </p:grpSpPr>
        <p:sp>
          <p:nvSpPr>
            <p:cNvPr id="7" name="Rounded Rectangle 6"/>
            <p:cNvSpPr/>
            <p:nvPr/>
          </p:nvSpPr>
          <p:spPr>
            <a:xfrm>
              <a:off x="205337" y="793643"/>
              <a:ext cx="1859085" cy="273441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8134" y="1893246"/>
              <a:ext cx="750949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IN" sz="1200" dirty="0" smtClean="0"/>
                <a:t>MSP430</a:t>
              </a:r>
              <a:endParaRPr lang="en-IN" sz="12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1004" y="4790039"/>
            <a:ext cx="1591886" cy="1528055"/>
            <a:chOff x="297666" y="5182387"/>
            <a:chExt cx="1591886" cy="1528055"/>
          </a:xfrm>
        </p:grpSpPr>
        <p:sp>
          <p:nvSpPr>
            <p:cNvPr id="11" name="Rounded Rectangle 10"/>
            <p:cNvSpPr/>
            <p:nvPr/>
          </p:nvSpPr>
          <p:spPr>
            <a:xfrm>
              <a:off x="297666" y="5182387"/>
              <a:ext cx="1591886" cy="152805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5416" y="5807914"/>
              <a:ext cx="1316386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Accelerometer</a:t>
              </a:r>
              <a:endParaRPr lang="en-IN" sz="12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656228" y="1262167"/>
            <a:ext cx="2116362" cy="983639"/>
            <a:chOff x="6458294" y="1239939"/>
            <a:chExt cx="2116362" cy="983639"/>
          </a:xfrm>
        </p:grpSpPr>
        <p:sp>
          <p:nvSpPr>
            <p:cNvPr id="23" name="Rounded Rectangle 22"/>
            <p:cNvSpPr/>
            <p:nvPr/>
          </p:nvSpPr>
          <p:spPr>
            <a:xfrm>
              <a:off x="6458294" y="1239939"/>
              <a:ext cx="2116362" cy="98363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11911" y="1338278"/>
              <a:ext cx="1596912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Transmitter Module</a:t>
              </a:r>
              <a:endParaRPr lang="en-IN" sz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60374" y="587247"/>
            <a:ext cx="998064" cy="945921"/>
            <a:chOff x="9414019" y="1667826"/>
            <a:chExt cx="1537475" cy="1480816"/>
          </a:xfrm>
        </p:grpSpPr>
        <p:grpSp>
          <p:nvGrpSpPr>
            <p:cNvPr id="28" name="Group 27"/>
            <p:cNvGrpSpPr/>
            <p:nvPr/>
          </p:nvGrpSpPr>
          <p:grpSpPr>
            <a:xfrm>
              <a:off x="9414019" y="1979058"/>
              <a:ext cx="1317241" cy="1169584"/>
              <a:chOff x="9414019" y="1979058"/>
              <a:chExt cx="1258277" cy="1130899"/>
            </a:xfrm>
          </p:grpSpPr>
          <p:sp>
            <p:nvSpPr>
              <p:cNvPr id="29" name="Flowchart: Merge 28"/>
              <p:cNvSpPr/>
              <p:nvPr/>
            </p:nvSpPr>
            <p:spPr>
              <a:xfrm>
                <a:off x="10328419" y="1979058"/>
                <a:ext cx="343877" cy="297850"/>
              </a:xfrm>
              <a:prstGeom prst="flowChartMerg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9" idx="2"/>
              </p:cNvCxnSpPr>
              <p:nvPr/>
            </p:nvCxnSpPr>
            <p:spPr>
              <a:xfrm flipH="1">
                <a:off x="10500357" y="2276908"/>
                <a:ext cx="1" cy="82014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9414019" y="3097057"/>
                <a:ext cx="1086338" cy="129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Lightning Bolt 35"/>
            <p:cNvSpPr/>
            <p:nvPr/>
          </p:nvSpPr>
          <p:spPr>
            <a:xfrm flipH="1">
              <a:off x="10672296" y="1667826"/>
              <a:ext cx="279198" cy="323107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2064423" y="1614728"/>
            <a:ext cx="591805" cy="278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/>
          <p:cNvGrpSpPr/>
          <p:nvPr/>
        </p:nvGrpSpPr>
        <p:grpSpPr>
          <a:xfrm>
            <a:off x="8684394" y="2770125"/>
            <a:ext cx="2478901" cy="1788767"/>
            <a:chOff x="7450102" y="4913206"/>
            <a:chExt cx="2478901" cy="1788767"/>
          </a:xfrm>
        </p:grpSpPr>
        <p:sp>
          <p:nvSpPr>
            <p:cNvPr id="49" name="Rounded Rectangle 48"/>
            <p:cNvSpPr/>
            <p:nvPr/>
          </p:nvSpPr>
          <p:spPr>
            <a:xfrm>
              <a:off x="7450102" y="4913206"/>
              <a:ext cx="2478901" cy="178876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321195" y="5093929"/>
              <a:ext cx="832279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H-bridge</a:t>
              </a:r>
              <a:endParaRPr lang="en-IN" sz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206430" y="5074873"/>
            <a:ext cx="1349057" cy="869702"/>
            <a:chOff x="842052" y="3173209"/>
            <a:chExt cx="1349057" cy="869702"/>
          </a:xfrm>
        </p:grpSpPr>
        <p:sp>
          <p:nvSpPr>
            <p:cNvPr id="51" name="Rounded Rectangle 2"/>
            <p:cNvSpPr/>
            <p:nvPr/>
          </p:nvSpPr>
          <p:spPr>
            <a:xfrm>
              <a:off x="842052" y="3173209"/>
              <a:ext cx="1349057" cy="869702"/>
            </a:xfrm>
            <a:custGeom>
              <a:avLst/>
              <a:gdLst>
                <a:gd name="connsiteX0" fmla="*/ 0 w 1470660"/>
                <a:gd name="connsiteY0" fmla="*/ 241887 h 1451291"/>
                <a:gd name="connsiteX1" fmla="*/ 241887 w 1470660"/>
                <a:gd name="connsiteY1" fmla="*/ 0 h 1451291"/>
                <a:gd name="connsiteX2" fmla="*/ 1228773 w 1470660"/>
                <a:gd name="connsiteY2" fmla="*/ 0 h 1451291"/>
                <a:gd name="connsiteX3" fmla="*/ 1470660 w 1470660"/>
                <a:gd name="connsiteY3" fmla="*/ 241887 h 1451291"/>
                <a:gd name="connsiteX4" fmla="*/ 1470660 w 1470660"/>
                <a:gd name="connsiteY4" fmla="*/ 1209404 h 1451291"/>
                <a:gd name="connsiteX5" fmla="*/ 1228773 w 1470660"/>
                <a:gd name="connsiteY5" fmla="*/ 1451291 h 1451291"/>
                <a:gd name="connsiteX6" fmla="*/ 241887 w 1470660"/>
                <a:gd name="connsiteY6" fmla="*/ 1451291 h 1451291"/>
                <a:gd name="connsiteX7" fmla="*/ 0 w 1470660"/>
                <a:gd name="connsiteY7" fmla="*/ 1209404 h 1451291"/>
                <a:gd name="connsiteX8" fmla="*/ 0 w 1470660"/>
                <a:gd name="connsiteY8" fmla="*/ 241887 h 1451291"/>
                <a:gd name="connsiteX0" fmla="*/ 0 w 1470660"/>
                <a:gd name="connsiteY0" fmla="*/ 241887 h 1451291"/>
                <a:gd name="connsiteX1" fmla="*/ 241887 w 1470660"/>
                <a:gd name="connsiteY1" fmla="*/ 0 h 1451291"/>
                <a:gd name="connsiteX2" fmla="*/ 1228773 w 1470660"/>
                <a:gd name="connsiteY2" fmla="*/ 0 h 1451291"/>
                <a:gd name="connsiteX3" fmla="*/ 1470660 w 1470660"/>
                <a:gd name="connsiteY3" fmla="*/ 241887 h 1451291"/>
                <a:gd name="connsiteX4" fmla="*/ 1470660 w 1470660"/>
                <a:gd name="connsiteY4" fmla="*/ 1209404 h 1451291"/>
                <a:gd name="connsiteX5" fmla="*/ 1228773 w 1470660"/>
                <a:gd name="connsiteY5" fmla="*/ 1451291 h 1451291"/>
                <a:gd name="connsiteX6" fmla="*/ 241887 w 1470660"/>
                <a:gd name="connsiteY6" fmla="*/ 1451291 h 1451291"/>
                <a:gd name="connsiteX7" fmla="*/ 0 w 1470660"/>
                <a:gd name="connsiteY7" fmla="*/ 1209404 h 1451291"/>
                <a:gd name="connsiteX8" fmla="*/ 0 w 1470660"/>
                <a:gd name="connsiteY8" fmla="*/ 241887 h 145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0660" h="1451291">
                  <a:moveTo>
                    <a:pt x="0" y="241887"/>
                  </a:moveTo>
                  <a:cubicBezTo>
                    <a:pt x="0" y="108296"/>
                    <a:pt x="108296" y="0"/>
                    <a:pt x="241887" y="0"/>
                  </a:cubicBezTo>
                  <a:lnTo>
                    <a:pt x="1228773" y="0"/>
                  </a:lnTo>
                  <a:cubicBezTo>
                    <a:pt x="1362364" y="0"/>
                    <a:pt x="1470660" y="108296"/>
                    <a:pt x="1470660" y="241887"/>
                  </a:cubicBezTo>
                  <a:lnTo>
                    <a:pt x="1470660" y="1209404"/>
                  </a:lnTo>
                  <a:cubicBezTo>
                    <a:pt x="1470660" y="1342995"/>
                    <a:pt x="1362364" y="1451291"/>
                    <a:pt x="1228773" y="1451291"/>
                  </a:cubicBezTo>
                  <a:lnTo>
                    <a:pt x="241887" y="1451291"/>
                  </a:lnTo>
                  <a:cubicBezTo>
                    <a:pt x="108296" y="1451291"/>
                    <a:pt x="0" y="1342995"/>
                    <a:pt x="0" y="1209404"/>
                  </a:cubicBezTo>
                  <a:lnTo>
                    <a:pt x="0" y="241887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28380" y="3415740"/>
              <a:ext cx="75533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Motor 1</a:t>
              </a:r>
              <a:endParaRPr lang="en-IN" sz="1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067375" y="627676"/>
            <a:ext cx="964416" cy="896970"/>
            <a:chOff x="407184" y="1600208"/>
            <a:chExt cx="1494503" cy="1443319"/>
          </a:xfrm>
        </p:grpSpPr>
        <p:grpSp>
          <p:nvGrpSpPr>
            <p:cNvPr id="57" name="Group 56"/>
            <p:cNvGrpSpPr/>
            <p:nvPr/>
          </p:nvGrpSpPr>
          <p:grpSpPr>
            <a:xfrm flipH="1">
              <a:off x="601980" y="1912628"/>
              <a:ext cx="1299707" cy="1130899"/>
              <a:chOff x="9414019" y="1979058"/>
              <a:chExt cx="1258277" cy="1130899"/>
            </a:xfrm>
          </p:grpSpPr>
          <p:sp>
            <p:nvSpPr>
              <p:cNvPr id="58" name="Flowchart: Merge 57"/>
              <p:cNvSpPr/>
              <p:nvPr/>
            </p:nvSpPr>
            <p:spPr>
              <a:xfrm>
                <a:off x="10328419" y="1979058"/>
                <a:ext cx="343877" cy="297850"/>
              </a:xfrm>
              <a:prstGeom prst="flowChartMerg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9" name="Straight Connector 58"/>
              <p:cNvCxnSpPr>
                <a:stCxn id="58" idx="2"/>
              </p:cNvCxnSpPr>
              <p:nvPr/>
            </p:nvCxnSpPr>
            <p:spPr>
              <a:xfrm flipH="1">
                <a:off x="10500357" y="2276908"/>
                <a:ext cx="1" cy="82014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9414019" y="3097057"/>
                <a:ext cx="1086338" cy="129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Lightning Bolt 60"/>
            <p:cNvSpPr/>
            <p:nvPr/>
          </p:nvSpPr>
          <p:spPr>
            <a:xfrm>
              <a:off x="407184" y="1600208"/>
              <a:ext cx="194796" cy="312420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4" name="Right Arrow 63"/>
          <p:cNvSpPr/>
          <p:nvPr/>
        </p:nvSpPr>
        <p:spPr>
          <a:xfrm rot="5400000">
            <a:off x="8845837" y="2351437"/>
            <a:ext cx="489776" cy="278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ight Arrow 67"/>
          <p:cNvSpPr/>
          <p:nvPr/>
        </p:nvSpPr>
        <p:spPr>
          <a:xfrm rot="16200000">
            <a:off x="805638" y="4329468"/>
            <a:ext cx="642619" cy="278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/>
          <p:cNvGrpSpPr/>
          <p:nvPr/>
        </p:nvGrpSpPr>
        <p:grpSpPr>
          <a:xfrm>
            <a:off x="8032544" y="1244898"/>
            <a:ext cx="2116362" cy="983639"/>
            <a:chOff x="6658863" y="3098496"/>
            <a:chExt cx="2116362" cy="983639"/>
          </a:xfrm>
        </p:grpSpPr>
        <p:sp>
          <p:nvSpPr>
            <p:cNvPr id="44" name="Rounded Rectangle 43"/>
            <p:cNvSpPr/>
            <p:nvPr/>
          </p:nvSpPr>
          <p:spPr>
            <a:xfrm>
              <a:off x="6658863" y="3098496"/>
              <a:ext cx="2116362" cy="98363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972289" y="3214773"/>
              <a:ext cx="1489510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Receiver Module</a:t>
              </a:r>
              <a:endParaRPr lang="en-IN" sz="1200" dirty="0"/>
            </a:p>
          </p:txBody>
        </p:sp>
      </p:grpSp>
      <p:sp>
        <p:nvSpPr>
          <p:cNvPr id="69" name="Right Arrow 68"/>
          <p:cNvSpPr/>
          <p:nvPr/>
        </p:nvSpPr>
        <p:spPr>
          <a:xfrm rot="5400000">
            <a:off x="8934202" y="4690726"/>
            <a:ext cx="489776" cy="278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10387766" y="5080598"/>
            <a:ext cx="1349057" cy="869702"/>
            <a:chOff x="9104575" y="5511562"/>
            <a:chExt cx="1349057" cy="869702"/>
          </a:xfrm>
        </p:grpSpPr>
        <p:sp>
          <p:nvSpPr>
            <p:cNvPr id="72" name="Rounded Rectangle 2"/>
            <p:cNvSpPr/>
            <p:nvPr/>
          </p:nvSpPr>
          <p:spPr>
            <a:xfrm>
              <a:off x="9104575" y="5511562"/>
              <a:ext cx="1349057" cy="869702"/>
            </a:xfrm>
            <a:custGeom>
              <a:avLst/>
              <a:gdLst>
                <a:gd name="connsiteX0" fmla="*/ 0 w 1470660"/>
                <a:gd name="connsiteY0" fmla="*/ 241887 h 1451291"/>
                <a:gd name="connsiteX1" fmla="*/ 241887 w 1470660"/>
                <a:gd name="connsiteY1" fmla="*/ 0 h 1451291"/>
                <a:gd name="connsiteX2" fmla="*/ 1228773 w 1470660"/>
                <a:gd name="connsiteY2" fmla="*/ 0 h 1451291"/>
                <a:gd name="connsiteX3" fmla="*/ 1470660 w 1470660"/>
                <a:gd name="connsiteY3" fmla="*/ 241887 h 1451291"/>
                <a:gd name="connsiteX4" fmla="*/ 1470660 w 1470660"/>
                <a:gd name="connsiteY4" fmla="*/ 1209404 h 1451291"/>
                <a:gd name="connsiteX5" fmla="*/ 1228773 w 1470660"/>
                <a:gd name="connsiteY5" fmla="*/ 1451291 h 1451291"/>
                <a:gd name="connsiteX6" fmla="*/ 241887 w 1470660"/>
                <a:gd name="connsiteY6" fmla="*/ 1451291 h 1451291"/>
                <a:gd name="connsiteX7" fmla="*/ 0 w 1470660"/>
                <a:gd name="connsiteY7" fmla="*/ 1209404 h 1451291"/>
                <a:gd name="connsiteX8" fmla="*/ 0 w 1470660"/>
                <a:gd name="connsiteY8" fmla="*/ 241887 h 1451291"/>
                <a:gd name="connsiteX0" fmla="*/ 0 w 1470660"/>
                <a:gd name="connsiteY0" fmla="*/ 241887 h 1451291"/>
                <a:gd name="connsiteX1" fmla="*/ 241887 w 1470660"/>
                <a:gd name="connsiteY1" fmla="*/ 0 h 1451291"/>
                <a:gd name="connsiteX2" fmla="*/ 1228773 w 1470660"/>
                <a:gd name="connsiteY2" fmla="*/ 0 h 1451291"/>
                <a:gd name="connsiteX3" fmla="*/ 1470660 w 1470660"/>
                <a:gd name="connsiteY3" fmla="*/ 241887 h 1451291"/>
                <a:gd name="connsiteX4" fmla="*/ 1470660 w 1470660"/>
                <a:gd name="connsiteY4" fmla="*/ 1209404 h 1451291"/>
                <a:gd name="connsiteX5" fmla="*/ 1228773 w 1470660"/>
                <a:gd name="connsiteY5" fmla="*/ 1451291 h 1451291"/>
                <a:gd name="connsiteX6" fmla="*/ 241887 w 1470660"/>
                <a:gd name="connsiteY6" fmla="*/ 1451291 h 1451291"/>
                <a:gd name="connsiteX7" fmla="*/ 0 w 1470660"/>
                <a:gd name="connsiteY7" fmla="*/ 1209404 h 1451291"/>
                <a:gd name="connsiteX8" fmla="*/ 0 w 1470660"/>
                <a:gd name="connsiteY8" fmla="*/ 241887 h 145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0660" h="1451291">
                  <a:moveTo>
                    <a:pt x="0" y="241887"/>
                  </a:moveTo>
                  <a:cubicBezTo>
                    <a:pt x="0" y="108296"/>
                    <a:pt x="108296" y="0"/>
                    <a:pt x="241887" y="0"/>
                  </a:cubicBezTo>
                  <a:lnTo>
                    <a:pt x="1228773" y="0"/>
                  </a:lnTo>
                  <a:cubicBezTo>
                    <a:pt x="1362364" y="0"/>
                    <a:pt x="1470660" y="108296"/>
                    <a:pt x="1470660" y="241887"/>
                  </a:cubicBezTo>
                  <a:lnTo>
                    <a:pt x="1470660" y="1209404"/>
                  </a:lnTo>
                  <a:cubicBezTo>
                    <a:pt x="1470660" y="1342995"/>
                    <a:pt x="1362364" y="1451291"/>
                    <a:pt x="1228773" y="1451291"/>
                  </a:cubicBezTo>
                  <a:lnTo>
                    <a:pt x="241887" y="1451291"/>
                  </a:lnTo>
                  <a:cubicBezTo>
                    <a:pt x="108296" y="1451291"/>
                    <a:pt x="0" y="1342995"/>
                    <a:pt x="0" y="1209404"/>
                  </a:cubicBezTo>
                  <a:lnTo>
                    <a:pt x="0" y="241887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390903" y="5754093"/>
              <a:ext cx="755335" cy="276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200" dirty="0" smtClean="0"/>
                <a:t>Motor 2</a:t>
              </a:r>
              <a:endParaRPr lang="en-IN" sz="1200" dirty="0"/>
            </a:p>
          </p:txBody>
        </p:sp>
      </p:grpSp>
      <p:sp>
        <p:nvSpPr>
          <p:cNvPr id="70" name="Right Arrow 69"/>
          <p:cNvSpPr/>
          <p:nvPr/>
        </p:nvSpPr>
        <p:spPr>
          <a:xfrm rot="5400000">
            <a:off x="10455903" y="4679937"/>
            <a:ext cx="489776" cy="278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Accelerometer senses tilt and generates analog values.</a:t>
            </a:r>
          </a:p>
          <a:p>
            <a:r>
              <a:rPr lang="en-IN" dirty="0" smtClean="0"/>
              <a:t>Analog values are converted to digital values by MSP 430.</a:t>
            </a:r>
          </a:p>
          <a:p>
            <a:r>
              <a:rPr lang="en-IN" dirty="0" smtClean="0"/>
              <a:t>Digital values are transmitted to receiving module by transmitter.</a:t>
            </a:r>
          </a:p>
          <a:p>
            <a:r>
              <a:rPr lang="en-IN" dirty="0" smtClean="0"/>
              <a:t>Receiver passes the values to motor driver IC.</a:t>
            </a:r>
          </a:p>
          <a:p>
            <a:r>
              <a:rPr lang="en-IN" dirty="0" smtClean="0"/>
              <a:t>Motor driver IC drives the motor.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9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451" y="268486"/>
            <a:ext cx="11142029" cy="1400530"/>
          </a:xfrm>
        </p:spPr>
        <p:txBody>
          <a:bodyPr/>
          <a:lstStyle/>
          <a:p>
            <a:r>
              <a:rPr lang="en-IN" sz="3800" dirty="0" smtClean="0"/>
              <a:t>Interfacing of MSP430 with the Accelerometer</a:t>
            </a:r>
            <a:endParaRPr lang="en-IN" sz="3800" dirty="0"/>
          </a:p>
        </p:txBody>
      </p:sp>
      <p:sp>
        <p:nvSpPr>
          <p:cNvPr id="10" name="Rounded Rectangle 9"/>
          <p:cNvSpPr/>
          <p:nvPr/>
        </p:nvSpPr>
        <p:spPr>
          <a:xfrm>
            <a:off x="6103815" y="1258277"/>
            <a:ext cx="1859085" cy="464233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511058" y="1484350"/>
            <a:ext cx="10445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MSP430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1062892" y="1985108"/>
            <a:ext cx="3337170" cy="18913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787949" y="2063262"/>
            <a:ext cx="18870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/>
              <a:t>Accelerometer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604941" y="2432594"/>
            <a:ext cx="7970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X_AXIS</a:t>
            </a:r>
            <a:endParaRPr lang="en-IN" sz="1500" dirty="0"/>
          </a:p>
        </p:txBody>
      </p:sp>
      <p:sp>
        <p:nvSpPr>
          <p:cNvPr id="15" name="TextBox 14"/>
          <p:cNvSpPr txBox="1"/>
          <p:nvPr/>
        </p:nvSpPr>
        <p:spPr>
          <a:xfrm>
            <a:off x="3604941" y="2755759"/>
            <a:ext cx="7938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/>
              <a:t>Y</a:t>
            </a:r>
            <a:r>
              <a:rPr lang="en-IN" sz="1500" dirty="0" smtClean="0"/>
              <a:t>_AXIS</a:t>
            </a:r>
            <a:endParaRPr lang="en-IN" sz="1500" dirty="0"/>
          </a:p>
        </p:txBody>
      </p:sp>
      <p:sp>
        <p:nvSpPr>
          <p:cNvPr id="16" name="TextBox 15"/>
          <p:cNvSpPr txBox="1"/>
          <p:nvPr/>
        </p:nvSpPr>
        <p:spPr>
          <a:xfrm>
            <a:off x="3621863" y="3068679"/>
            <a:ext cx="7729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/>
              <a:t>Z</a:t>
            </a:r>
            <a:r>
              <a:rPr lang="en-IN" sz="1500" dirty="0" smtClean="0"/>
              <a:t>_AXIS</a:t>
            </a:r>
            <a:endParaRPr lang="en-IN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6129209" y="2432593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P8.6</a:t>
            </a:r>
            <a:endParaRPr lang="en-IN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6129209" y="2755758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P8.5</a:t>
            </a:r>
            <a:endParaRPr lang="en-IN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6129209" y="3068678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P8.4</a:t>
            </a:r>
            <a:endParaRPr lang="en-IN" sz="1500" dirty="0"/>
          </a:p>
        </p:txBody>
      </p:sp>
      <p:cxnSp>
        <p:nvCxnSpPr>
          <p:cNvPr id="21" name="Straight Arrow Connector 20"/>
          <p:cNvCxnSpPr>
            <a:stCxn id="14" idx="3"/>
            <a:endCxn id="17" idx="1"/>
          </p:cNvCxnSpPr>
          <p:nvPr/>
        </p:nvCxnSpPr>
        <p:spPr>
          <a:xfrm flipV="1">
            <a:off x="4401954" y="2594176"/>
            <a:ext cx="1727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3"/>
            <a:endCxn id="18" idx="1"/>
          </p:cNvCxnSpPr>
          <p:nvPr/>
        </p:nvCxnSpPr>
        <p:spPr>
          <a:xfrm flipV="1">
            <a:off x="4398748" y="2917341"/>
            <a:ext cx="17304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3"/>
            <a:endCxn id="19" idx="1"/>
          </p:cNvCxnSpPr>
          <p:nvPr/>
        </p:nvCxnSpPr>
        <p:spPr>
          <a:xfrm flipV="1">
            <a:off x="4394832" y="3230261"/>
            <a:ext cx="17343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70549" y="2225833"/>
            <a:ext cx="79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451" y="268486"/>
            <a:ext cx="10646729" cy="1400530"/>
          </a:xfrm>
        </p:spPr>
        <p:txBody>
          <a:bodyPr/>
          <a:lstStyle/>
          <a:p>
            <a:r>
              <a:rPr lang="en-IN" sz="3800" dirty="0" smtClean="0"/>
              <a:t>Internal working of ADC module in MSP430</a:t>
            </a:r>
            <a:endParaRPr lang="en-IN" sz="3800" dirty="0"/>
          </a:p>
        </p:txBody>
      </p:sp>
      <p:sp>
        <p:nvSpPr>
          <p:cNvPr id="10" name="Rounded Rectangle 9"/>
          <p:cNvSpPr/>
          <p:nvPr/>
        </p:nvSpPr>
        <p:spPr>
          <a:xfrm>
            <a:off x="2061714" y="1542949"/>
            <a:ext cx="7806905" cy="464233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42867" y="1769022"/>
            <a:ext cx="10445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MSP430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061714" y="2691386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P8.6</a:t>
            </a:r>
            <a:endParaRPr lang="en-IN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2061714" y="3014551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P8.5</a:t>
            </a:r>
            <a:endParaRPr lang="en-IN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2061714" y="3327471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P8.4</a:t>
            </a:r>
            <a:endParaRPr lang="en-IN" sz="1500" dirty="0"/>
          </a:p>
        </p:txBody>
      </p:sp>
      <p:sp>
        <p:nvSpPr>
          <p:cNvPr id="20" name="Rounded Rectangle 19"/>
          <p:cNvSpPr/>
          <p:nvPr/>
        </p:nvSpPr>
        <p:spPr>
          <a:xfrm>
            <a:off x="3758753" y="2715025"/>
            <a:ext cx="1395984" cy="8508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ADC module</a:t>
            </a:r>
            <a:endParaRPr lang="en-IN" dirty="0"/>
          </a:p>
        </p:txBody>
      </p:sp>
      <p:sp>
        <p:nvSpPr>
          <p:cNvPr id="23" name="Right Arrow 22"/>
          <p:cNvSpPr/>
          <p:nvPr/>
        </p:nvSpPr>
        <p:spPr>
          <a:xfrm>
            <a:off x="2627895" y="2905382"/>
            <a:ext cx="11293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iamond 2"/>
          <p:cNvSpPr/>
          <p:nvPr/>
        </p:nvSpPr>
        <p:spPr>
          <a:xfrm>
            <a:off x="4339922" y="4052725"/>
            <a:ext cx="3126053" cy="2079483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Comparison of Digital values</a:t>
            </a:r>
            <a:endParaRPr lang="en-IN" dirty="0"/>
          </a:p>
        </p:txBody>
      </p:sp>
      <p:sp>
        <p:nvSpPr>
          <p:cNvPr id="4" name="Bent-Up Arrow 3"/>
          <p:cNvSpPr/>
          <p:nvPr/>
        </p:nvSpPr>
        <p:spPr>
          <a:xfrm flipV="1">
            <a:off x="5154736" y="3007429"/>
            <a:ext cx="998072" cy="10447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Bent-Up Arrow 28"/>
          <p:cNvSpPr/>
          <p:nvPr/>
        </p:nvSpPr>
        <p:spPr>
          <a:xfrm>
            <a:off x="7465975" y="4313816"/>
            <a:ext cx="2278208" cy="87701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9245830" y="3180609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P9.3</a:t>
            </a:r>
            <a:endParaRPr lang="en-IN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9245830" y="3503774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P4.2</a:t>
            </a:r>
            <a:endParaRPr lang="en-IN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9245830" y="3816694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P4.3</a:t>
            </a:r>
            <a:endParaRPr lang="en-IN" sz="1500" dirty="0"/>
          </a:p>
        </p:txBody>
      </p:sp>
      <p:sp>
        <p:nvSpPr>
          <p:cNvPr id="33" name="TextBox 32"/>
          <p:cNvSpPr txBox="1"/>
          <p:nvPr/>
        </p:nvSpPr>
        <p:spPr>
          <a:xfrm>
            <a:off x="9245830" y="2867689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P2.0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172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451" y="268486"/>
            <a:ext cx="10646729" cy="1400530"/>
          </a:xfrm>
        </p:spPr>
        <p:txBody>
          <a:bodyPr/>
          <a:lstStyle/>
          <a:p>
            <a:r>
              <a:rPr lang="en-IN" sz="3800" dirty="0" smtClean="0"/>
              <a:t>Interfacing of MSP430 with Transmitter</a:t>
            </a:r>
            <a:endParaRPr lang="en-IN" sz="3800" dirty="0"/>
          </a:p>
        </p:txBody>
      </p:sp>
      <p:sp>
        <p:nvSpPr>
          <p:cNvPr id="20" name="Rounded Rectangle 19"/>
          <p:cNvSpPr/>
          <p:nvPr/>
        </p:nvSpPr>
        <p:spPr>
          <a:xfrm>
            <a:off x="1623255" y="1464017"/>
            <a:ext cx="1859085" cy="464233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2030498" y="1669587"/>
            <a:ext cx="10445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MSP430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2916159" y="2771975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P9.3</a:t>
            </a:r>
            <a:endParaRPr lang="en-IN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2916159" y="3095140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P4.2</a:t>
            </a:r>
            <a:endParaRPr lang="en-IN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2916159" y="3408060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P4.3</a:t>
            </a:r>
            <a:endParaRPr lang="en-IN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5040531" y="1854253"/>
            <a:ext cx="4373489" cy="27177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6106075" y="2013704"/>
            <a:ext cx="23070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/>
              <a:t>Transmitter module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5040532" y="2448810"/>
            <a:ext cx="399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13</a:t>
            </a:r>
            <a:endParaRPr lang="en-IN" sz="1500" dirty="0"/>
          </a:p>
        </p:txBody>
      </p:sp>
      <p:sp>
        <p:nvSpPr>
          <p:cNvPr id="31" name="TextBox 30"/>
          <p:cNvSpPr txBox="1"/>
          <p:nvPr/>
        </p:nvSpPr>
        <p:spPr>
          <a:xfrm>
            <a:off x="5040532" y="2771975"/>
            <a:ext cx="399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12</a:t>
            </a:r>
            <a:endParaRPr lang="en-IN" sz="1500" dirty="0"/>
          </a:p>
        </p:txBody>
      </p:sp>
      <p:sp>
        <p:nvSpPr>
          <p:cNvPr id="32" name="TextBox 31"/>
          <p:cNvSpPr txBox="1"/>
          <p:nvPr/>
        </p:nvSpPr>
        <p:spPr>
          <a:xfrm>
            <a:off x="5040532" y="3084895"/>
            <a:ext cx="399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11</a:t>
            </a:r>
            <a:endParaRPr lang="en-IN" sz="1500" dirty="0"/>
          </a:p>
        </p:txBody>
      </p:sp>
      <p:cxnSp>
        <p:nvCxnSpPr>
          <p:cNvPr id="33" name="Straight Arrow Connector 32"/>
          <p:cNvCxnSpPr>
            <a:endCxn id="30" idx="1"/>
          </p:cNvCxnSpPr>
          <p:nvPr/>
        </p:nvCxnSpPr>
        <p:spPr>
          <a:xfrm>
            <a:off x="3482340" y="2610393"/>
            <a:ext cx="155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1" idx="1"/>
          </p:cNvCxnSpPr>
          <p:nvPr/>
        </p:nvCxnSpPr>
        <p:spPr>
          <a:xfrm flipV="1">
            <a:off x="3479134" y="2933558"/>
            <a:ext cx="156139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2" idx="1"/>
          </p:cNvCxnSpPr>
          <p:nvPr/>
        </p:nvCxnSpPr>
        <p:spPr>
          <a:xfrm flipV="1">
            <a:off x="3475218" y="3246478"/>
            <a:ext cx="15653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65196" y="2225371"/>
            <a:ext cx="99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grpSp>
        <p:nvGrpSpPr>
          <p:cNvPr id="54" name="Group 53"/>
          <p:cNvGrpSpPr/>
          <p:nvPr/>
        </p:nvGrpSpPr>
        <p:grpSpPr>
          <a:xfrm>
            <a:off x="9414019" y="1979058"/>
            <a:ext cx="1258277" cy="1130899"/>
            <a:chOff x="9414019" y="1979058"/>
            <a:chExt cx="1258277" cy="1130899"/>
          </a:xfrm>
        </p:grpSpPr>
        <p:sp>
          <p:nvSpPr>
            <p:cNvPr id="8" name="Flowchart: Merge 7"/>
            <p:cNvSpPr/>
            <p:nvPr/>
          </p:nvSpPr>
          <p:spPr>
            <a:xfrm>
              <a:off x="10328419" y="1979058"/>
              <a:ext cx="343877" cy="297850"/>
            </a:xfrm>
            <a:prstGeom prst="flowChartMerg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>
              <a:stCxn id="8" idx="2"/>
            </p:cNvCxnSpPr>
            <p:nvPr/>
          </p:nvCxnSpPr>
          <p:spPr>
            <a:xfrm flipH="1">
              <a:off x="10500357" y="2276908"/>
              <a:ext cx="1" cy="8201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414019" y="3097057"/>
              <a:ext cx="1086338" cy="12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2916159" y="2459055"/>
            <a:ext cx="5661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P2.0</a:t>
            </a:r>
            <a:endParaRPr lang="en-IN" sz="15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3475218" y="3593296"/>
            <a:ext cx="1565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40532" y="3408058"/>
            <a:ext cx="399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 smtClean="0"/>
              <a:t>10</a:t>
            </a:r>
            <a:endParaRPr lang="en-IN" sz="1500" dirty="0"/>
          </a:p>
        </p:txBody>
      </p:sp>
      <p:sp>
        <p:nvSpPr>
          <p:cNvPr id="49" name="Rounded Rectangle 48"/>
          <p:cNvSpPr/>
          <p:nvPr/>
        </p:nvSpPr>
        <p:spPr>
          <a:xfrm>
            <a:off x="6561604" y="2669728"/>
            <a:ext cx="1395984" cy="85082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Encoder</a:t>
            </a:r>
            <a:endParaRPr lang="en-IN" dirty="0"/>
          </a:p>
        </p:txBody>
      </p:sp>
      <p:sp>
        <p:nvSpPr>
          <p:cNvPr id="52" name="Right Arrow 51"/>
          <p:cNvSpPr/>
          <p:nvPr/>
        </p:nvSpPr>
        <p:spPr>
          <a:xfrm>
            <a:off x="5430746" y="2860085"/>
            <a:ext cx="112930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ight Arrow 52"/>
          <p:cNvSpPr/>
          <p:nvPr/>
        </p:nvSpPr>
        <p:spPr>
          <a:xfrm>
            <a:off x="7970148" y="2863491"/>
            <a:ext cx="144387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Lightning Bolt 54"/>
          <p:cNvSpPr/>
          <p:nvPr/>
        </p:nvSpPr>
        <p:spPr>
          <a:xfrm flipH="1">
            <a:off x="10672296" y="1667827"/>
            <a:ext cx="266700" cy="31242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2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Schematic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75" y="1246410"/>
            <a:ext cx="8611203" cy="50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2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5824" y="990600"/>
            <a:ext cx="3803904" cy="3578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4880" y="4928616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Transmission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88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367</TotalTime>
  <Words>327</Words>
  <Application>Microsoft Office PowerPoint</Application>
  <PresentationFormat>Widescreen</PresentationFormat>
  <Paragraphs>105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Gesture Controlled Toy Car</vt:lpstr>
      <vt:lpstr>Motivation</vt:lpstr>
      <vt:lpstr>PowerPoint Presentation</vt:lpstr>
      <vt:lpstr>Overview</vt:lpstr>
      <vt:lpstr>Interfacing of MSP430 with the Accelerometer</vt:lpstr>
      <vt:lpstr>Internal working of ADC module in MSP430</vt:lpstr>
      <vt:lpstr>Interfacing of MSP430 with Transmitter</vt:lpstr>
      <vt:lpstr>Schematic</vt:lpstr>
      <vt:lpstr>PowerPoint Presentation</vt:lpstr>
      <vt:lpstr>Interfacing of Receiver module with H-bridge</vt:lpstr>
      <vt:lpstr>PowerPoint Presentation</vt:lpstr>
      <vt:lpstr>Software description</vt:lpstr>
      <vt:lpstr>Results</vt:lpstr>
      <vt:lpstr>Results</vt:lpstr>
      <vt:lpstr>Achievements</vt:lpstr>
      <vt:lpstr>Demonstration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Controlled Toy Car</dc:title>
  <dc:creator>Saurabh D</dc:creator>
  <cp:lastModifiedBy>shashank shiva</cp:lastModifiedBy>
  <cp:revision>81</cp:revision>
  <dcterms:created xsi:type="dcterms:W3CDTF">2016-10-17T05:20:17Z</dcterms:created>
  <dcterms:modified xsi:type="dcterms:W3CDTF">2016-12-06T23:27:43Z</dcterms:modified>
</cp:coreProperties>
</file>